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76" r:id="rId9"/>
    <p:sldId id="262" r:id="rId10"/>
    <p:sldId id="263" r:id="rId11"/>
    <p:sldId id="264" r:id="rId12"/>
    <p:sldId id="277" r:id="rId13"/>
    <p:sldId id="280" r:id="rId14"/>
    <p:sldId id="265" r:id="rId15"/>
    <p:sldId id="266" r:id="rId16"/>
    <p:sldId id="283" r:id="rId17"/>
    <p:sldId id="269" r:id="rId18"/>
    <p:sldId id="267" r:id="rId19"/>
    <p:sldId id="281" r:id="rId20"/>
    <p:sldId id="268" r:id="rId21"/>
    <p:sldId id="270" r:id="rId22"/>
    <p:sldId id="271" r:id="rId23"/>
    <p:sldId id="278" r:id="rId24"/>
    <p:sldId id="273" r:id="rId25"/>
    <p:sldId id="320" r:id="rId26"/>
    <p:sldId id="272" r:id="rId27"/>
    <p:sldId id="319" r:id="rId28"/>
    <p:sldId id="322" r:id="rId29"/>
    <p:sldId id="323" r:id="rId30"/>
    <p:sldId id="324" r:id="rId31"/>
    <p:sldId id="282" r:id="rId32"/>
    <p:sldId id="274" r:id="rId33"/>
    <p:sldId id="275" r:id="rId34"/>
    <p:sldId id="330" r:id="rId35"/>
    <p:sldId id="321" r:id="rId36"/>
    <p:sldId id="328" r:id="rId37"/>
    <p:sldId id="327" r:id="rId38"/>
    <p:sldId id="325" r:id="rId39"/>
    <p:sldId id="329" r:id="rId40"/>
    <p:sldId id="326" r:id="rId41"/>
    <p:sldId id="331" r:id="rId42"/>
    <p:sldId id="332" r:id="rId43"/>
    <p:sldId id="333" r:id="rId44"/>
    <p:sldId id="318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B781-E997-42CC-A7F0-FFB020DA070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A9355-842E-408C-8365-7B9953353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>
                <a:solidFill>
                  <a:srgbClr val="00B050"/>
                </a:solidFill>
              </a:rPr>
              <a:t>PREGLED GRADIVA IZ SURDOPSIHOLOGIJE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FASPER </a:t>
            </a:r>
            <a:endParaRPr lang="x-none" dirty="0" smtClean="0"/>
          </a:p>
          <a:p>
            <a:r>
              <a:rPr lang="x-none" dirty="0" smtClean="0"/>
              <a:t>Univerzitet  u </a:t>
            </a:r>
            <a:r>
              <a:rPr lang="en-US" dirty="0" smtClean="0"/>
              <a:t>Beograd</a:t>
            </a:r>
            <a:r>
              <a:rPr lang="x-none" dirty="0" smtClean="0"/>
              <a:t>u</a:t>
            </a:r>
          </a:p>
          <a:p>
            <a:r>
              <a:rPr lang="en-US" i="1" dirty="0" smtClean="0"/>
              <a:t>P</a:t>
            </a:r>
            <a:r>
              <a:rPr lang="x-none" i="1" dirty="0" smtClean="0"/>
              <a:t>rof.dr Vesna Radoman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sihološki značaj slušanja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Sićušan slušni aparat dakle mali po veličini ima ogromnu važnost</a:t>
            </a:r>
            <a:r>
              <a:rPr lang="en-US" dirty="0" smtClean="0"/>
              <a:t> </a:t>
            </a:r>
            <a:r>
              <a:rPr lang="sr-Latn-CS" dirty="0" smtClean="0"/>
              <a:t> jer omogućava kontakt i komunikaciju sa sredinom pre svega govorom. Kada se ovaj važan komunikacioni kanal naruši dete ostaje lišeno značajnih podsticaja za</a:t>
            </a:r>
            <a:r>
              <a:rPr lang="en-US" dirty="0" smtClean="0"/>
              <a:t> </a:t>
            </a:r>
            <a:r>
              <a:rPr lang="en-US" dirty="0" err="1" smtClean="0"/>
              <a:t>kognitivni</a:t>
            </a:r>
            <a:r>
              <a:rPr lang="en-US" dirty="0" smtClean="0"/>
              <a:t>,</a:t>
            </a:r>
            <a:r>
              <a:rPr lang="sr-Latn-CS" dirty="0" smtClean="0"/>
              <a:t> kon</a:t>
            </a:r>
            <a:r>
              <a:rPr lang="en-US" dirty="0" smtClean="0"/>
              <a:t>a</a:t>
            </a:r>
            <a:r>
              <a:rPr lang="sr-Latn-CS" dirty="0" smtClean="0"/>
              <a:t>tivni,emocionalni i socijalni razvoj ličnosti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500" y="2594181"/>
            <a:ext cx="3888000" cy="25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R</a:t>
            </a:r>
            <a:r>
              <a:rPr lang="x-none" dirty="0" smtClean="0">
                <a:solidFill>
                  <a:srgbClr val="92D050"/>
                </a:solidFill>
              </a:rPr>
              <a:t>ani razvoj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Gluva</a:t>
            </a:r>
            <a:r>
              <a:rPr lang="en-US" dirty="0" smtClean="0"/>
              <a:t> </a:t>
            </a:r>
            <a:r>
              <a:rPr lang="en-US" dirty="0" err="1" smtClean="0"/>
              <a:t>beba</a:t>
            </a:r>
            <a:r>
              <a:rPr lang="en-US" dirty="0" smtClean="0"/>
              <a:t> </a:t>
            </a:r>
            <a:r>
              <a:rPr lang="en-US" dirty="0" err="1" smtClean="0"/>
              <a:t>dola</a:t>
            </a:r>
            <a:r>
              <a:rPr lang="sr-Latn-CS" dirty="0" smtClean="0"/>
              <a:t>z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svet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istim</a:t>
            </a:r>
            <a:r>
              <a:rPr lang="en-US" dirty="0" smtClean="0"/>
              <a:t> </a:t>
            </a:r>
            <a:r>
              <a:rPr lang="en-US" dirty="0" err="1" smtClean="0"/>
              <a:t>psihi</a:t>
            </a:r>
            <a:r>
              <a:rPr lang="sr-Latn-CS" dirty="0" smtClean="0"/>
              <a:t>č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potencijalom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CS" dirty="0" smtClean="0"/>
              <a:t> čujuća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njeno</a:t>
            </a:r>
            <a:r>
              <a:rPr lang="en-US" dirty="0" smtClean="0"/>
              <a:t> </a:t>
            </a:r>
            <a:r>
              <a:rPr lang="en-US" dirty="0" err="1" smtClean="0"/>
              <a:t>iskustvo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sr-Latn-CS" dirty="0" smtClean="0"/>
              <a:t>š u prenatalnom periodu pa nadalje oblikuje drugačije, osiromašeno za jednu čitavu dimenziju koju donose zvuci</a:t>
            </a:r>
            <a:r>
              <a:rPr lang="en-US" dirty="0" smtClean="0"/>
              <a:t>,</a:t>
            </a:r>
            <a:r>
              <a:rPr lang="sr-Latn-CS" dirty="0" smtClean="0"/>
              <a:t> posebno ljudski glas i govor. Razvijaju se drugačiji putevi i sredstva za zadovoljavanje potreba koji su često ispunjeni preprekama (komunikacionim)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Š</a:t>
            </a:r>
            <a:r>
              <a:rPr lang="x-none" dirty="0" smtClean="0"/>
              <a:t>to ranije otkrivanje slušnog oštećenja –veća mogućnost pojačane stimulacije  </a:t>
            </a:r>
            <a:endParaRPr lang="en-US" dirty="0"/>
          </a:p>
        </p:txBody>
      </p:sp>
      <p:pic>
        <p:nvPicPr>
          <p:cNvPr id="4" name="Picture 10" descr="MPj043101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638" y="2279607"/>
            <a:ext cx="4750724" cy="3167149"/>
          </a:xfrm>
          <a:prstGeom prst="rect">
            <a:avLst/>
          </a:prstGeom>
          <a:noFill/>
          <a:effectLst>
            <a:outerShdw dist="107763" dir="2700000" algn="ctr" rotWithShape="0">
              <a:srgbClr val="666699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Telesni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x-none" dirty="0" smtClean="0"/>
              <a:t>oprinosi  pozitivnoj emocionalnoj stimulaciji, uspostavljanju osećanja sigurnosti i boljem emocionalnom vezivanju </a:t>
            </a:r>
          </a:p>
          <a:p>
            <a:r>
              <a:rPr lang="en-US" dirty="0" smtClean="0"/>
              <a:t>T</a:t>
            </a:r>
            <a:r>
              <a:rPr lang="x-none" dirty="0" smtClean="0"/>
              <a:t>rebalo bi je pojačano kompenzatorno koristiti kod bebe sa ošt.sluhom</a:t>
            </a:r>
            <a:endParaRPr lang="en-US" dirty="0"/>
          </a:p>
        </p:txBody>
      </p:sp>
      <p:pic>
        <p:nvPicPr>
          <p:cNvPr id="7" name="Picture 14" descr="761376_the_touch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593181"/>
            <a:ext cx="3810000" cy="2540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PSIHOLOGIJA </a:t>
            </a:r>
            <a:r>
              <a:rPr lang="x-none" sz="3200" dirty="0" smtClean="0"/>
              <a:t>ČE</a:t>
            </a:r>
            <a:r>
              <a:rPr lang="en-US" sz="3200" dirty="0" smtClean="0"/>
              <a:t>STO IZU</a:t>
            </a:r>
            <a:r>
              <a:rPr lang="x-none" sz="3200" dirty="0" smtClean="0"/>
              <a:t>Č</a:t>
            </a:r>
            <a:r>
              <a:rPr lang="en-US" sz="3200" dirty="0" smtClean="0"/>
              <a:t>AVA NORMALNO FUNKCIONISANJE KAO PREDUSLOV RAZUMEVANJA PSIHOPATOLOGIJE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x-none" dirty="0" smtClean="0"/>
          </a:p>
          <a:p>
            <a:r>
              <a:rPr lang="en-US" dirty="0" smtClean="0"/>
              <a:t>T</a:t>
            </a:r>
            <a:r>
              <a:rPr lang="x-none" dirty="0" smtClean="0"/>
              <a:t>ako izučavanje psihologije normalnog funkcionisanja jezika i komunikacije mora da posluži kao temelj za razumevanje poremećaja jezika i komunikacije kakvo imamo u slučaju oštećenog sluha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09544"/>
            <a:ext cx="4038600" cy="370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x-none" dirty="0" smtClean="0">
                <a:solidFill>
                  <a:srgbClr val="00B050"/>
                </a:solidFill>
              </a:rPr>
              <a:t>sihologija jezika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x-none" dirty="0" smtClean="0"/>
              <a:t>ani razvoj komunikacije </a:t>
            </a:r>
          </a:p>
          <a:p>
            <a:r>
              <a:rPr lang="en-US" dirty="0" smtClean="0"/>
              <a:t>F</a:t>
            </a:r>
            <a:r>
              <a:rPr lang="x-none" dirty="0" smtClean="0"/>
              <a:t>unkcije jezika u psihosocijalnom kontekstu</a:t>
            </a:r>
          </a:p>
          <a:p>
            <a:r>
              <a:rPr lang="en-US" dirty="0" smtClean="0"/>
              <a:t>O</a:t>
            </a:r>
            <a:r>
              <a:rPr lang="x-none" dirty="0" smtClean="0"/>
              <a:t>dnos jezika i kognitivnog funkcionisanja</a:t>
            </a:r>
            <a:r>
              <a:rPr lang="en-US" dirty="0" smtClean="0"/>
              <a:t>,</a:t>
            </a:r>
            <a:r>
              <a:rPr lang="x-none" dirty="0" smtClean="0"/>
              <a:t> posebno </a:t>
            </a: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odnos jezika i mišljenja</a:t>
            </a:r>
          </a:p>
          <a:p>
            <a:pPr>
              <a:buNone/>
            </a:pP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en-US" dirty="0" smtClean="0"/>
              <a:t>P</a:t>
            </a:r>
            <a:r>
              <a:rPr lang="x-none" dirty="0" smtClean="0"/>
              <a:t>reklapanje ili podudarnost</a:t>
            </a:r>
          </a:p>
          <a:p>
            <a:pPr marL="514350" indent="-514350">
              <a:buNone/>
            </a:pP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x-none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Z</a:t>
            </a:r>
            <a:r>
              <a:rPr lang="x-none" smtClean="0"/>
              <a:t>avisn</a:t>
            </a:r>
            <a:r>
              <a:rPr lang="sr-Latn-CS" dirty="0" smtClean="0"/>
              <a:t>ost</a:t>
            </a:r>
            <a:endParaRPr lang="x-none" dirty="0" smtClean="0"/>
          </a:p>
          <a:p>
            <a:pPr marL="514350" indent="-514350">
              <a:buNone/>
            </a:pP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lang="x-none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N</a:t>
            </a:r>
            <a:r>
              <a:rPr lang="x-none" dirty="0" smtClean="0"/>
              <a:t>ezavisnost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x-none" dirty="0" smtClean="0"/>
              <a:t>dnos jezika i mišljenja -subklasifikacija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Zavisna povezanost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x-none" dirty="0" smtClean="0"/>
              <a:t>-   </a:t>
            </a: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2a.</a:t>
            </a:r>
            <a:r>
              <a:rPr lang="x-none" dirty="0" smtClean="0">
                <a:solidFill>
                  <a:srgbClr val="00B050"/>
                </a:solidFill>
              </a:rPr>
              <a:t> </a:t>
            </a:r>
            <a:r>
              <a:rPr lang="x-none" dirty="0" smtClean="0"/>
              <a:t>Kognitivistička hipoteza</a:t>
            </a:r>
          </a:p>
          <a:p>
            <a:pPr>
              <a:buNone/>
            </a:pPr>
            <a:r>
              <a:rPr lang="x-none" dirty="0" smtClean="0"/>
              <a:t>-   </a:t>
            </a: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2b</a:t>
            </a:r>
            <a:r>
              <a:rPr lang="x-none" dirty="0" smtClean="0">
                <a:solidFill>
                  <a:srgbClr val="00B050"/>
                </a:solidFill>
              </a:rPr>
              <a:t>. </a:t>
            </a:r>
            <a:r>
              <a:rPr lang="x-none" dirty="0" smtClean="0"/>
              <a:t>Sapir-Vorfova hipoteza</a:t>
            </a:r>
          </a:p>
          <a:p>
            <a:pPr>
              <a:buNone/>
            </a:pPr>
            <a:r>
              <a:rPr lang="x-none" dirty="0" smtClean="0"/>
              <a:t>-   </a:t>
            </a:r>
            <a:r>
              <a:rPr lang="x-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2c.</a:t>
            </a:r>
            <a:r>
              <a:rPr lang="x-none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</a:t>
            </a:r>
            <a:r>
              <a:rPr lang="x-none" dirty="0" smtClean="0"/>
              <a:t>nterakcionistička hipoteza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x-none" dirty="0" smtClean="0"/>
              <a:t>ovor,jezik, komunikacija 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reverbalni razvoj sličan čujućima</a:t>
            </a:r>
          </a:p>
          <a:p>
            <a:r>
              <a:rPr lang="en-US" dirty="0" smtClean="0"/>
              <a:t>O</a:t>
            </a:r>
            <a:r>
              <a:rPr lang="x-none" dirty="0" smtClean="0"/>
              <a:t>štećen jezičko govorni razvoj i komunikacija</a:t>
            </a:r>
          </a:p>
          <a:p>
            <a:r>
              <a:rPr lang="en-US" dirty="0" smtClean="0"/>
              <a:t>R</a:t>
            </a:r>
            <a:r>
              <a:rPr lang="x-none" dirty="0" smtClean="0"/>
              <a:t>azvoj gestovnog prirodnog govora</a:t>
            </a:r>
          </a:p>
          <a:p>
            <a:r>
              <a:rPr lang="en-US" dirty="0" smtClean="0"/>
              <a:t>Z</a:t>
            </a:r>
            <a:r>
              <a:rPr lang="x-none" dirty="0" smtClean="0"/>
              <a:t>nakovni jezik gluvih</a:t>
            </a:r>
          </a:p>
          <a:p>
            <a:r>
              <a:rPr lang="x-none" dirty="0" smtClean="0"/>
              <a:t>Srpski </a:t>
            </a:r>
            <a:r>
              <a:rPr lang="x-none" smtClean="0"/>
              <a:t>znakovni </a:t>
            </a:r>
            <a:r>
              <a:rPr lang="x-none" smtClean="0"/>
              <a:t>jezik</a:t>
            </a:r>
            <a:endParaRPr lang="sr-Latn-CS" dirty="0" smtClean="0"/>
          </a:p>
          <a:p>
            <a:r>
              <a:rPr lang="sr-Latn-CS" dirty="0" smtClean="0"/>
              <a:t>Metod totalne komunikacije i njegove implikacije na mentalni razvoj OSOS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x-none" dirty="0" smtClean="0">
                <a:solidFill>
                  <a:srgbClr val="00B050"/>
                </a:solidFill>
              </a:rPr>
              <a:t>ognitivno funkcionisanje OOS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</a:t>
            </a:r>
            <a:r>
              <a:rPr lang="x-none" dirty="0" smtClean="0"/>
              <a:t>pažanje</a:t>
            </a:r>
          </a:p>
          <a:p>
            <a:r>
              <a:rPr lang="en-US" dirty="0" smtClean="0"/>
              <a:t>P</a:t>
            </a:r>
            <a:r>
              <a:rPr lang="x-none" dirty="0" smtClean="0"/>
              <a:t>amćenje i učenje</a:t>
            </a:r>
          </a:p>
          <a:p>
            <a:r>
              <a:rPr lang="en-US" dirty="0" smtClean="0"/>
              <a:t>M</a:t>
            </a:r>
            <a:r>
              <a:rPr lang="x-none" dirty="0" smtClean="0"/>
              <a:t>išljenje i inteligencija</a:t>
            </a:r>
          </a:p>
          <a:p>
            <a:r>
              <a:rPr lang="x-none" dirty="0" smtClean="0"/>
              <a:t>Oštećenje sluha selektivno pogađa određene aspekte saznajnog funkcionisanja </a:t>
            </a:r>
            <a:r>
              <a:rPr lang="en-US" dirty="0" smtClean="0"/>
              <a:t>(</a:t>
            </a:r>
            <a:r>
              <a:rPr lang="x-none" dirty="0" smtClean="0"/>
              <a:t>verbalnu inteligenciju, apstraktno mišljenje, brzinu vizuelnog opažanja itd.)</a:t>
            </a:r>
            <a:endParaRPr lang="en-US" dirty="0"/>
          </a:p>
        </p:txBody>
      </p:sp>
      <p:pic>
        <p:nvPicPr>
          <p:cNvPr id="5" name="Picture 14" descr="j027589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645" y="3041593"/>
            <a:ext cx="1797710" cy="164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x-none" dirty="0" smtClean="0"/>
              <a:t>aznani razvoj i funkcionisanje deteta 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</a:t>
            </a:r>
            <a:r>
              <a:rPr lang="x-none" dirty="0" smtClean="0"/>
              <a:t>erbalna inteligencija,verbalno pamćenje, verbalna simbolizacija i konceptualizacija značajno zaostaju u kognitivnom razvoju deteta sa oštećenim sluhom</a:t>
            </a:r>
          </a:p>
          <a:p>
            <a:r>
              <a:rPr lang="en-US" dirty="0" smtClean="0"/>
              <a:t>D</a:t>
            </a:r>
            <a:r>
              <a:rPr lang="x-none" dirty="0" smtClean="0"/>
              <a:t>obro i superiorno se razvija detaljizovana vizuelna percepcija,pamćenje crteža i pokreta, uspešno savlađuju logički koncept istovetnosti i simetričnosti  itd.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x-none" dirty="0" smtClean="0"/>
              <a:t>.....</a:t>
            </a:r>
            <a:endParaRPr lang="en-US" dirty="0"/>
          </a:p>
        </p:txBody>
      </p:sp>
      <p:pic>
        <p:nvPicPr>
          <p:cNvPr id="7" name="Picture 14" descr="j027589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645" y="3041593"/>
            <a:ext cx="1797710" cy="164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solidFill>
                  <a:srgbClr val="00B050"/>
                </a:solidFill>
              </a:rPr>
              <a:t>Предмет изучавања сурдопсихологије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Одговара на питање чиме се бави ова научна дисциплина</a:t>
            </a:r>
          </a:p>
          <a:p>
            <a:r>
              <a:rPr lang="x-none" dirty="0" smtClean="0"/>
              <a:t>Предмет њеног изучавања извлачи се на основу аналогије са предметом изучавања генералне психологије чији развој се историјски и хронолошки прати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x-none" dirty="0" smtClean="0">
                <a:solidFill>
                  <a:srgbClr val="00B050"/>
                </a:solidFill>
              </a:rPr>
              <a:t>mocionalno i socijalno funkcionisanje </a:t>
            </a:r>
            <a:r>
              <a:rPr lang="x-none" smtClean="0">
                <a:solidFill>
                  <a:srgbClr val="00B050"/>
                </a:solidFill>
              </a:rPr>
              <a:t>ličnosti O</a:t>
            </a:r>
            <a:r>
              <a:rPr lang="sr-Latn-CS" dirty="0" smtClean="0">
                <a:solidFill>
                  <a:srgbClr val="00B050"/>
                </a:solidFill>
              </a:rPr>
              <a:t>S</a:t>
            </a:r>
            <a:r>
              <a:rPr lang="x-none" smtClean="0">
                <a:solidFill>
                  <a:srgbClr val="00B050"/>
                </a:solidFill>
              </a:rPr>
              <a:t>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</a:t>
            </a:r>
            <a:r>
              <a:rPr lang="x-none" dirty="0" smtClean="0"/>
              <a:t>pecifične karakteristike ličnosti koje su izdvojene u empirijskim istraživanjima </a:t>
            </a:r>
            <a:r>
              <a:rPr lang="en-US" dirty="0" smtClean="0"/>
              <a:t>:</a:t>
            </a:r>
            <a:endParaRPr lang="x-none" dirty="0" smtClean="0"/>
          </a:p>
          <a:p>
            <a:pPr>
              <a:buNone/>
            </a:pPr>
            <a:r>
              <a:rPr lang="x-none" dirty="0" smtClean="0"/>
              <a:t>-   impulsivnost</a:t>
            </a:r>
          </a:p>
          <a:p>
            <a:pPr>
              <a:buNone/>
            </a:pPr>
            <a:r>
              <a:rPr lang="x-none" dirty="0" smtClean="0"/>
              <a:t>-   rigidnost</a:t>
            </a:r>
          </a:p>
          <a:p>
            <a:pPr>
              <a:buFontTx/>
              <a:buChar char="-"/>
            </a:pPr>
            <a:r>
              <a:rPr lang="en-US" dirty="0" smtClean="0"/>
              <a:t>n</a:t>
            </a:r>
            <a:r>
              <a:rPr lang="x-none" dirty="0" smtClean="0"/>
              <a:t>eadekvatan pojam o sebi</a:t>
            </a:r>
          </a:p>
          <a:p>
            <a:pPr>
              <a:buFontTx/>
              <a:buChar char="-"/>
            </a:pPr>
            <a:r>
              <a:rPr lang="en-US" dirty="0" smtClean="0"/>
              <a:t>e</a:t>
            </a:r>
            <a:r>
              <a:rPr lang="x-none" dirty="0" smtClean="0"/>
              <a:t>gocentrizam </a:t>
            </a:r>
          </a:p>
          <a:p>
            <a:pPr>
              <a:buFontTx/>
              <a:buChar char="-"/>
            </a:pPr>
            <a:r>
              <a:rPr lang="en-US" dirty="0" smtClean="0"/>
              <a:t>n</a:t>
            </a:r>
            <a:r>
              <a:rPr lang="x-none" dirty="0" smtClean="0"/>
              <a:t>edostatak empatije </a:t>
            </a:r>
          </a:p>
          <a:p>
            <a:pPr>
              <a:buFontTx/>
              <a:buChar char="-"/>
            </a:pPr>
            <a:r>
              <a:rPr lang="en-US" dirty="0" smtClean="0"/>
              <a:t>s</a:t>
            </a:r>
            <a:r>
              <a:rPr lang="x-none" dirty="0" smtClean="0"/>
              <a:t>ocijalna neprilagođenost i problemi socijalizacije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</a:t>
            </a:r>
            <a:r>
              <a:rPr lang="x-none" dirty="0" smtClean="0"/>
              <a:t>eprilagođenost  ličnosti i mentalno zdravlje 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sr-Latn-CS" dirty="0" smtClean="0"/>
              <a:t> </a:t>
            </a:r>
          </a:p>
          <a:p>
            <a:pPr>
              <a:buFontTx/>
              <a:buNone/>
            </a:pPr>
            <a:r>
              <a:rPr lang="sr-Latn-CS" dirty="0" smtClean="0"/>
              <a:t> Problemi neprilagođenosti ličnosti i mentalno oboljevanje</a:t>
            </a:r>
            <a:r>
              <a:rPr lang="en-US" dirty="0" smtClean="0"/>
              <a:t> </a:t>
            </a:r>
            <a:r>
              <a:rPr lang="en-US" dirty="0" err="1" smtClean="0"/>
              <a:t>pojavlj</a:t>
            </a:r>
            <a:r>
              <a:rPr lang="x-none" dirty="0" smtClean="0"/>
              <a:t>uju</a:t>
            </a:r>
            <a:r>
              <a:rPr lang="en-US" dirty="0" smtClean="0"/>
              <a:t> se u </a:t>
            </a:r>
            <a:r>
              <a:rPr lang="en-US" dirty="0" err="1" smtClean="0"/>
              <a:t>ve</a:t>
            </a:r>
            <a:r>
              <a:rPr lang="x-none" dirty="0" smtClean="0"/>
              <a:t>ćem broju u populaciji sa oštećenim sluhom i</a:t>
            </a:r>
            <a:r>
              <a:rPr lang="sr-Latn-CS" dirty="0" smtClean="0"/>
              <a:t> mogu se u velikoj meri vezati za teškoće u zadovoljavanju najosnovnijih potreba uslovljenih komunikacionom barijerom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x-none" dirty="0" smtClean="0"/>
              <a:t>eprilagodjenost ličnosti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Može se definisati kao nesposobnost prilagođavanja na nove, posebno nepovoljne situacije, kada se ličnost zatvara u neke sopstvene obrasce ponašanja koji imaju zaštitnu funkciju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</a:t>
            </a:r>
            <a:r>
              <a:rPr lang="sr-Latn-CS" sz="3200" dirty="0" smtClean="0"/>
              <a:t>dređene reakcije prilagođavanja na nepovoljne okolnosti su specifične i karakteristične za veliki broj  osoba oštećenog sluha</a:t>
            </a:r>
            <a:endParaRPr lang="en-US" sz="3200" dirty="0"/>
          </a:p>
        </p:txBody>
      </p:sp>
      <p:pic>
        <p:nvPicPr>
          <p:cNvPr id="4" name="Picture 6" descr="867290_anxious_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2791619"/>
            <a:ext cx="2857500" cy="2143125"/>
          </a:xfrm>
          <a:effectLst>
            <a:outerShdw dist="107763" dir="2700000" algn="ctr" rotWithShape="0">
              <a:srgbClr val="CC66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sihopatološki trendovi: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x-none" dirty="0" smtClean="0"/>
              <a:t>oremećaji ponašanja kod dece OS</a:t>
            </a:r>
          </a:p>
          <a:p>
            <a:r>
              <a:rPr lang="en-US" dirty="0" smtClean="0"/>
              <a:t>P</a:t>
            </a:r>
            <a:r>
              <a:rPr lang="x-none" dirty="0" smtClean="0"/>
              <a:t>sihoze  sa mentalnom retardacijom kod odraslih OOS povećane</a:t>
            </a:r>
          </a:p>
          <a:p>
            <a:endParaRPr lang="x-none" dirty="0" smtClean="0"/>
          </a:p>
          <a:p>
            <a:r>
              <a:rPr lang="en-US" dirty="0" smtClean="0"/>
              <a:t>R</a:t>
            </a:r>
            <a:r>
              <a:rPr lang="x-none" dirty="0" smtClean="0"/>
              <a:t>edak fenomen psihogene gluvoće</a:t>
            </a:r>
          </a:p>
          <a:p>
            <a:r>
              <a:rPr lang="en-US" dirty="0" smtClean="0"/>
              <a:t>R</a:t>
            </a:r>
            <a:r>
              <a:rPr lang="x-none" dirty="0" smtClean="0"/>
              <a:t>edak fenomen -surdofrenija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z="4000" smtClean="0"/>
              <a:t>Najčešć</a:t>
            </a:r>
            <a:r>
              <a:rPr lang="en-US" sz="4000" smtClean="0"/>
              <a:t>i oblici poreme</a:t>
            </a:r>
            <a:r>
              <a:rPr lang="sr-Latn-CS" sz="4000" smtClean="0"/>
              <a:t>ć</a:t>
            </a:r>
            <a:r>
              <a:rPr lang="en-US" sz="4000" smtClean="0"/>
              <a:t>aja</a:t>
            </a:r>
            <a:r>
              <a:rPr lang="sr-Latn-CS" sz="4000" smtClean="0"/>
              <a:t> ponašanja koja nastavnici gluvih navode:</a:t>
            </a:r>
            <a:endParaRPr lang="en-US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  <a:p>
            <a:pPr eaLnBrk="1" hangingPunct="1"/>
            <a:r>
              <a:rPr lang="sr-Latn-CS" smtClean="0"/>
              <a:t>Agresivna ponašanja</a:t>
            </a:r>
          </a:p>
          <a:p>
            <a:pPr eaLnBrk="1" hangingPunct="1"/>
            <a:r>
              <a:rPr lang="sr-Latn-CS" smtClean="0"/>
              <a:t>Hiperaktivnost</a:t>
            </a:r>
          </a:p>
          <a:p>
            <a:pPr eaLnBrk="1" hangingPunct="1"/>
            <a:r>
              <a:rPr lang="sr-Latn-CS" smtClean="0"/>
              <a:t>Acting out</a:t>
            </a:r>
            <a:r>
              <a:rPr lang="en-US" smtClean="0"/>
              <a:t>           ------</a:t>
            </a:r>
          </a:p>
        </p:txBody>
      </p:sp>
      <p:pic>
        <p:nvPicPr>
          <p:cNvPr id="24580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43575" y="2630488"/>
            <a:ext cx="1847850" cy="2466975"/>
          </a:xfrm>
          <a:noFill/>
        </p:spPr>
      </p:pic>
      <p:sp>
        <p:nvSpPr>
          <p:cNvPr id="6" name="Right Arrow 5"/>
          <p:cNvSpPr/>
          <p:nvPr/>
        </p:nvSpPr>
        <p:spPr>
          <a:xfrm>
            <a:off x="4286250" y="3000375"/>
            <a:ext cx="977900" cy="912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x-none" dirty="0" smtClean="0"/>
              <a:t>arijere sa kojima se suočava 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r-Latn-CS" b="1" dirty="0" smtClean="0"/>
              <a:t>Dete O.S. Izloženo je većem broju  prepreka i frustracija  </a:t>
            </a:r>
            <a:r>
              <a:rPr lang="sr-Latn-CS" dirty="0" smtClean="0"/>
              <a:t>koje su vezane za separacije od porodice, porodične odnose i odnos roditelja,ismevanje od strane vršnjaka, predrasude. Dete O.S. se sa njima teže nosi </a:t>
            </a:r>
          </a:p>
          <a:p>
            <a:pPr>
              <a:lnSpc>
                <a:spcPct val="90000"/>
              </a:lnSpc>
            </a:pPr>
            <a:r>
              <a:rPr lang="sr-Latn-CS" b="1" dirty="0" smtClean="0"/>
              <a:t>Odrasli su takođe izloženi većem broju prepreka i frustracija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dirty="0" smtClean="0"/>
              <a:t>Diskriminacija kod zapošljavanja, teškoće pronalaženja i usklađivanja sa seksualnim partnerom, socijalna izolacija , predrasude i negativni socijalni stavovi</a:t>
            </a:r>
            <a:r>
              <a:rPr lang="en-US" dirty="0" smtClean="0"/>
              <a:t>  (</a:t>
            </a:r>
            <a:r>
              <a:rPr lang="en-US" dirty="0" err="1" smtClean="0"/>
              <a:t>audizam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>
                <a:solidFill>
                  <a:srgbClr val="00B050"/>
                </a:solidFill>
              </a:rPr>
              <a:t>Psihoterapijske metode pogodne za rad sa OSOS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CS" dirty="0" smtClean="0"/>
              <a:t>Samo neki metodi i tehnike, pretežno neverbalniog karaktera su pogodni za rad sa OSOS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Psihoterapija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sr-Latn-CS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sr-Latn-CS" i="1" smtClean="0"/>
              <a:t>Prva istorijski nastala psihoterapija je Frojdova psihoanalitička psihoterapija</a:t>
            </a:r>
          </a:p>
          <a:p>
            <a:pPr marL="0" indent="0" algn="ctr" eaLnBrk="1" hangingPunct="1">
              <a:buFont typeface="Arial" charset="0"/>
              <a:buNone/>
            </a:pPr>
            <a:endParaRPr lang="sr-Latn-CS" i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sr-Latn-CS" i="1" smtClean="0"/>
              <a:t>Ona nije pogodna za rad sa OOS</a:t>
            </a:r>
          </a:p>
        </p:txBody>
      </p:sp>
      <p:pic>
        <p:nvPicPr>
          <p:cNvPr id="19460" name="Picture 2" descr="C:\Users\Fasper\Pictures\psychothera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47863"/>
            <a:ext cx="4038600" cy="383063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Psihoterapijski oblici rada sa OOS </a:t>
            </a:r>
          </a:p>
        </p:txBody>
      </p:sp>
      <p:pic>
        <p:nvPicPr>
          <p:cNvPr id="20483" name="Picture 2" descr="C:\Users\Fasper\Pictures\p_fd6e8cb5d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968625"/>
            <a:ext cx="1809750" cy="1789113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x-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blici psihoterapije pogodni za rad </a:t>
            </a:r>
            <a:r>
              <a:rPr lang="x-none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 O</a:t>
            </a:r>
            <a:r>
              <a:rPr lang="sr-Latn-C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x-none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sr-Latn-C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endParaRPr lang="sr-Latn-CS" dirty="0" smtClean="0"/>
          </a:p>
          <a:p>
            <a:pPr>
              <a:defRPr/>
            </a:pPr>
            <a:r>
              <a:rPr lang="sr-Latn-CS" dirty="0" smtClean="0"/>
              <a:t>Art terapija</a:t>
            </a:r>
            <a:endParaRPr lang="x-none" dirty="0" smtClean="0"/>
          </a:p>
          <a:p>
            <a:pPr>
              <a:defRPr/>
            </a:pPr>
            <a:r>
              <a:rPr lang="en-US" dirty="0" smtClean="0"/>
              <a:t>B</a:t>
            </a:r>
            <a:r>
              <a:rPr lang="x-none" dirty="0" smtClean="0"/>
              <a:t>ihejvioralna terapija</a:t>
            </a:r>
          </a:p>
          <a:p>
            <a:pPr>
              <a:buFont typeface="Arial" charset="0"/>
              <a:buNone/>
              <a:defRPr/>
            </a:pPr>
            <a:r>
              <a:rPr lang="x-none" dirty="0" smtClean="0"/>
              <a:t>   </a:t>
            </a:r>
            <a:r>
              <a:rPr lang="x-none" smtClean="0"/>
              <a:t>(K</a:t>
            </a:r>
            <a:r>
              <a:rPr lang="sr-Latn-CS" dirty="0" smtClean="0"/>
              <a:t>B,</a:t>
            </a:r>
            <a:r>
              <a:rPr lang="x-none" smtClean="0"/>
              <a:t>REBT </a:t>
            </a:r>
            <a:r>
              <a:rPr lang="x-none" dirty="0" smtClean="0"/>
              <a:t>racionalo-emoci </a:t>
            </a:r>
            <a:r>
              <a:rPr lang="x-none" smtClean="0"/>
              <a:t>onalna  bihejv</a:t>
            </a:r>
            <a:r>
              <a:rPr lang="sr-Latn-CS" dirty="0" smtClean="0"/>
              <a:t>.t.)</a:t>
            </a:r>
          </a:p>
          <a:p>
            <a:pPr>
              <a:defRPr/>
            </a:pPr>
            <a:r>
              <a:rPr lang="sr-Latn-CS" dirty="0" smtClean="0"/>
              <a:t>Terapija igrom</a:t>
            </a:r>
            <a:endParaRPr lang="x-none" dirty="0" smtClean="0"/>
          </a:p>
          <a:p>
            <a:pPr>
              <a:defRPr/>
            </a:pPr>
            <a:r>
              <a:rPr lang="en-US" dirty="0" smtClean="0"/>
              <a:t>T</a:t>
            </a:r>
            <a:r>
              <a:rPr lang="x-none" dirty="0" smtClean="0"/>
              <a:t>erapija plesom</a:t>
            </a:r>
          </a:p>
          <a:p>
            <a:pPr>
              <a:defRPr/>
            </a:pPr>
            <a:r>
              <a:rPr lang="en-US" dirty="0" smtClean="0"/>
              <a:t>P</a:t>
            </a:r>
            <a:r>
              <a:rPr lang="x-none" smtClean="0"/>
              <a:t>sihodrama </a:t>
            </a:r>
            <a:r>
              <a:rPr lang="sr-Latn-CS" dirty="0" smtClean="0"/>
              <a:t> i sociodrama</a:t>
            </a:r>
            <a:endParaRPr lang="x-none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Odre</a:t>
            </a:r>
            <a:r>
              <a:rPr lang="x-none" dirty="0" smtClean="0"/>
              <a:t>đenje </a:t>
            </a:r>
            <a:r>
              <a:rPr lang="en-US" dirty="0" err="1" smtClean="0"/>
              <a:t>predmeta</a:t>
            </a:r>
            <a:r>
              <a:rPr lang="x-none" dirty="0" smtClean="0"/>
              <a:t> izučavanja surdopsihologije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Upoznavanje svesnog i nesvesnog funkcionisanja kao i spolja vidljivog ponašanja osoba oštećenog sluha, uzimajući u obzir  biološku i socijalnu determinaciju njihovog psihičkog života te mogućnosti njegovog unapređivanja i menjanja kao i menjanja sredine koja na njega utiče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Oblici psihoterapijskog rada pogodni za decu oštećenog sluha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Art </a:t>
            </a:r>
            <a:r>
              <a:rPr lang="en-US" dirty="0" err="1" smtClean="0"/>
              <a:t>terapija</a:t>
            </a:r>
            <a:endParaRPr lang="en-US" dirty="0" smtClean="0"/>
          </a:p>
          <a:p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 err="1" smtClean="0"/>
              <a:t>igrom</a:t>
            </a:r>
            <a:r>
              <a:rPr lang="sr-Latn-CS" dirty="0" smtClean="0"/>
              <a:t> (Play therapy)</a:t>
            </a:r>
            <a:endParaRPr lang="en-US" dirty="0" smtClean="0"/>
          </a:p>
          <a:p>
            <a:r>
              <a:rPr lang="en-US" dirty="0" err="1" smtClean="0"/>
              <a:t>Terapija</a:t>
            </a:r>
            <a:r>
              <a:rPr lang="en-US" dirty="0" smtClean="0"/>
              <a:t> </a:t>
            </a:r>
            <a:r>
              <a:rPr lang="en-US" dirty="0" err="1" smtClean="0"/>
              <a:t>plesom</a:t>
            </a:r>
            <a:endParaRPr lang="en-US" dirty="0" smtClean="0"/>
          </a:p>
          <a:p>
            <a:r>
              <a:rPr lang="en-US" dirty="0" err="1" smtClean="0"/>
              <a:t>Psihoterapija</a:t>
            </a:r>
            <a:r>
              <a:rPr lang="en-US" dirty="0" smtClean="0"/>
              <a:t> </a:t>
            </a:r>
            <a:r>
              <a:rPr lang="en-US" dirty="0" err="1" smtClean="0"/>
              <a:t>dijade</a:t>
            </a:r>
            <a:r>
              <a:rPr lang="en-US" dirty="0" smtClean="0"/>
              <a:t> </a:t>
            </a:r>
            <a:r>
              <a:rPr lang="en-US" dirty="0" err="1" smtClean="0"/>
              <a:t>majka-dete</a:t>
            </a:r>
            <a:r>
              <a:rPr lang="en-US" dirty="0" smtClean="0"/>
              <a:t> OS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Socijalizacija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socijalni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razvoj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deteta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sa</a:t>
            </a:r>
            <a:r>
              <a:rPr lang="en-US" dirty="0" smtClean="0">
                <a:solidFill>
                  <a:srgbClr val="00B050"/>
                </a:solidFill>
              </a:rPr>
              <a:t> o</a:t>
            </a:r>
            <a:r>
              <a:rPr lang="x-none" dirty="0" smtClean="0">
                <a:solidFill>
                  <a:srgbClr val="00B050"/>
                </a:solidFill>
              </a:rPr>
              <a:t>š</a:t>
            </a:r>
            <a:r>
              <a:rPr lang="en-US" dirty="0" err="1" smtClean="0">
                <a:solidFill>
                  <a:srgbClr val="00B050"/>
                </a:solidFill>
              </a:rPr>
              <a:t>te</a:t>
            </a:r>
            <a:r>
              <a:rPr lang="x-none" dirty="0" smtClean="0">
                <a:solidFill>
                  <a:srgbClr val="00B050"/>
                </a:solidFill>
              </a:rPr>
              <a:t>ć</a:t>
            </a:r>
            <a:r>
              <a:rPr lang="en-US" dirty="0" err="1" smtClean="0">
                <a:solidFill>
                  <a:srgbClr val="00B050"/>
                </a:solidFill>
              </a:rPr>
              <a:t>enim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sluhom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x-none" dirty="0" smtClean="0"/>
              <a:t>sporena i manjkava socijalizacija, teškoće u moralnom razvoju</a:t>
            </a:r>
          </a:p>
          <a:p>
            <a:r>
              <a:rPr lang="en-US" dirty="0" smtClean="0"/>
              <a:t>P</a:t>
            </a:r>
            <a:r>
              <a:rPr lang="x-none" dirty="0" smtClean="0"/>
              <a:t>ovećana socijalna neprilagođenost</a:t>
            </a:r>
          </a:p>
          <a:p>
            <a:r>
              <a:rPr lang="en-US" dirty="0" smtClean="0"/>
              <a:t>S</a:t>
            </a:r>
            <a:r>
              <a:rPr lang="x-none" dirty="0" smtClean="0"/>
              <a:t>ocijalna nezrelost</a:t>
            </a:r>
          </a:p>
          <a:p>
            <a:pPr>
              <a:buNone/>
            </a:pPr>
            <a:r>
              <a:rPr lang="x-none" dirty="0" smtClean="0"/>
              <a:t>   (SQ-Vajneland skala socijalne zrelosti)</a:t>
            </a:r>
          </a:p>
          <a:p>
            <a:endParaRPr lang="en-US" dirty="0"/>
          </a:p>
        </p:txBody>
      </p:sp>
      <p:pic>
        <p:nvPicPr>
          <p:cNvPr id="7" name="Content Placeholder 6" descr="MPj043319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583" y="2716025"/>
            <a:ext cx="3025833" cy="2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x-none" dirty="0" smtClean="0">
                <a:solidFill>
                  <a:srgbClr val="00B050"/>
                </a:solidFill>
              </a:rPr>
              <a:t>sihologija višestruko ometene gluve i nagluve dece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x-none" dirty="0" smtClean="0"/>
              <a:t>luvoslepoća -Helen Keler  (film)</a:t>
            </a:r>
          </a:p>
          <a:p>
            <a:r>
              <a:rPr lang="en-US" dirty="0" smtClean="0"/>
              <a:t>G</a:t>
            </a:r>
            <a:r>
              <a:rPr lang="x-none" dirty="0" smtClean="0"/>
              <a:t>luvoća sa poremećajima učenja</a:t>
            </a:r>
          </a:p>
          <a:p>
            <a:r>
              <a:rPr lang="en-US" dirty="0" smtClean="0"/>
              <a:t>G</a:t>
            </a:r>
            <a:r>
              <a:rPr lang="x-none" dirty="0" smtClean="0"/>
              <a:t>luvoća sa emociomalnim poremećajima i mentalnim bolestima</a:t>
            </a:r>
          </a:p>
          <a:p>
            <a:r>
              <a:rPr lang="x-none" dirty="0" smtClean="0"/>
              <a:t>Gluvoća i </a:t>
            </a:r>
            <a:r>
              <a:rPr lang="x-none" smtClean="0"/>
              <a:t>intelektualna ometenost</a:t>
            </a:r>
            <a:endParaRPr lang="sr-Latn-CS" dirty="0" smtClean="0"/>
          </a:p>
          <a:p>
            <a:r>
              <a:rPr lang="sr-Latn-CS" dirty="0" smtClean="0"/>
              <a:t>Gluvoća i telesna ometenost (motorika)</a:t>
            </a:r>
            <a:endParaRPr lang="x-non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Ž</a:t>
            </a:r>
            <a:r>
              <a:rPr lang="x-none" dirty="0" smtClean="0">
                <a:solidFill>
                  <a:srgbClr val="00B050"/>
                </a:solidFill>
              </a:rPr>
              <a:t>ivotni ciklus u razvoju ličnosti OOS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Detinjstvo</a:t>
            </a:r>
          </a:p>
          <a:p>
            <a:r>
              <a:rPr lang="en-US" dirty="0" smtClean="0"/>
              <a:t>Š</a:t>
            </a:r>
            <a:r>
              <a:rPr lang="x-none" dirty="0" smtClean="0"/>
              <a:t>kolski period i adolescencija</a:t>
            </a:r>
          </a:p>
          <a:p>
            <a:r>
              <a:rPr lang="en-US" dirty="0" smtClean="0"/>
              <a:t>O</a:t>
            </a:r>
            <a:r>
              <a:rPr lang="x-none" dirty="0" smtClean="0"/>
              <a:t>draslo doba</a:t>
            </a:r>
          </a:p>
          <a:p>
            <a:endParaRPr lang="x-none" dirty="0" smtClean="0"/>
          </a:p>
          <a:p>
            <a:endParaRPr lang="x-none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x-none" smtClean="0"/>
              <a:t>Faktori koji utiču na razvoj ličnosti O</a:t>
            </a:r>
            <a:r>
              <a:rPr lang="sr-Latn-CS" dirty="0" smtClean="0"/>
              <a:t>S</a:t>
            </a:r>
            <a:r>
              <a:rPr lang="x-none" smtClean="0"/>
              <a:t>OS:</a:t>
            </a:r>
            <a:br>
              <a:rPr lang="x-none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r-Latn-CS" dirty="0" smtClean="0"/>
          </a:p>
          <a:p>
            <a:r>
              <a:rPr lang="x-none" smtClean="0"/>
              <a:t>1.</a:t>
            </a:r>
            <a:r>
              <a:rPr lang="sr-Latn-CS" dirty="0" smtClean="0"/>
              <a:t>   K</a:t>
            </a:r>
            <a:r>
              <a:rPr lang="x-none" smtClean="0"/>
              <a:t>omunikativno- jezički,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</a:t>
            </a:r>
            <a:r>
              <a:rPr lang="x-none" smtClean="0"/>
              <a:t> 2.</a:t>
            </a:r>
            <a:r>
              <a:rPr lang="sr-Latn-CS" dirty="0" smtClean="0"/>
              <a:t>   S</a:t>
            </a:r>
            <a:r>
              <a:rPr lang="x-none" smtClean="0"/>
              <a:t>redinski,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   </a:t>
            </a:r>
            <a:r>
              <a:rPr lang="x-none" smtClean="0"/>
              <a:t>3.</a:t>
            </a:r>
            <a:r>
              <a:rPr lang="sr-Latn-CS" dirty="0" smtClean="0"/>
              <a:t>   B</a:t>
            </a:r>
            <a:r>
              <a:rPr lang="x-none" smtClean="0"/>
              <a:t>iološki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Među sredinskim uslovima presudan psihološki značaj u razvoju deteta sa oštećenim sluhom ima </a:t>
            </a:r>
            <a:r>
              <a:rPr lang="sr-Latn-CS" dirty="0" smtClean="0">
                <a:solidFill>
                  <a:schemeClr val="accent1"/>
                </a:solidFill>
              </a:rPr>
              <a:t>porodica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Утицај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породице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емоционалну</a:t>
            </a:r>
            <a:r>
              <a:rPr lang="en-US" sz="3200" dirty="0" smtClean="0"/>
              <a:t> </a:t>
            </a:r>
            <a:r>
              <a:rPr lang="en-US" sz="3200" dirty="0" err="1" smtClean="0"/>
              <a:t>прилагођеност</a:t>
            </a:r>
            <a:r>
              <a:rPr lang="en-US" sz="3200" dirty="0" smtClean="0"/>
              <a:t> </a:t>
            </a:r>
            <a:r>
              <a:rPr lang="en-US" sz="3200" dirty="0" err="1" smtClean="0"/>
              <a:t>глувог</a:t>
            </a:r>
            <a:r>
              <a:rPr lang="en-US" sz="3200" dirty="0" smtClean="0"/>
              <a:t> </a:t>
            </a:r>
            <a:r>
              <a:rPr lang="en-US" sz="3200" dirty="0" err="1" smtClean="0"/>
              <a:t>детета</a:t>
            </a:r>
            <a:r>
              <a:rPr lang="en-US" sz="3200" dirty="0" smtClean="0"/>
              <a:t> (</a:t>
            </a:r>
            <a:r>
              <a:rPr lang="en-US" sz="3200" dirty="0" err="1" smtClean="0"/>
              <a:t>Радоман</a:t>
            </a:r>
            <a:r>
              <a:rPr lang="en-US" sz="3200" dirty="0" smtClean="0"/>
              <a:t>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400" smtClean="0"/>
              <a:t>Поређење породице с дететом оштећеног слуха и породице с дететом које нормално чује показало је да дете с оштећеним слухом  породицу доживљава много више као место испуњено сукобима и фрустрацијама и место где се често осећа одбачено за разлику од детета нормалног слуха.</a:t>
            </a:r>
          </a:p>
          <a:p>
            <a:pPr eaLnBrk="1" hangingPunct="1">
              <a:lnSpc>
                <a:spcPct val="80000"/>
              </a:lnSpc>
            </a:pPr>
            <a:r>
              <a:rPr lang="sr-Cyrl-CS" sz="2400" smtClean="0"/>
              <a:t> Истовремено глуво дете је емоционално зависно и везано искључиво за сопствену породицу са малим бројем ванпородичних емоционално важних фигура, за разлику од наглувог детета које показује зрелији опсег емоционалног везивања.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Stereotipi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negativni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stavovi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pona</a:t>
            </a:r>
            <a:r>
              <a:rPr lang="x-none" dirty="0" smtClean="0">
                <a:solidFill>
                  <a:srgbClr val="00B050"/>
                </a:solidFill>
              </a:rPr>
              <a:t>š</a:t>
            </a:r>
            <a:r>
              <a:rPr lang="en-US" dirty="0" err="1" smtClean="0">
                <a:solidFill>
                  <a:srgbClr val="00B050"/>
                </a:solidFill>
              </a:rPr>
              <a:t>anja</a:t>
            </a:r>
            <a:r>
              <a:rPr lang="x-none" dirty="0" smtClean="0">
                <a:solidFill>
                  <a:srgbClr val="00B050"/>
                </a:solidFill>
              </a:rPr>
              <a:t> prema OSOS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r>
              <a:rPr lang="en-US" dirty="0" smtClean="0"/>
              <a:t>I</a:t>
            </a:r>
            <a:r>
              <a:rPr lang="x-none" dirty="0" smtClean="0"/>
              <a:t>zloženi su često negativnim društvenim stavovima i diskriminatornom ponašanju, a nije retkoni zlostavljanje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Tomas Sas(antipsihijatrijski pokret):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“Društvo ima potrebu da neprestano proizvodi “žrtvene jarce” odnosno određene marginalne grupe proglašava manje vrednim kako bi dominantne grupe naspram njih zadobile pozitivnu vrednost”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Audizam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Audizam-</a:t>
            </a:r>
            <a:r>
              <a:rPr lang="en-US" i="1" smtClean="0"/>
              <a:t> </a:t>
            </a:r>
            <a:r>
              <a:rPr lang="en-US" smtClean="0"/>
              <a:t> termin koji je skovan da bi označio predrasude i diskriminatoran odnos prema specifičnoj kategoriji osoba sa oštećenim sluhom .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sr-Latn-CS" smtClean="0"/>
              <a:t>Nasuprot  tome:“Deaf power”promovisanje  gluvonemosti u formi posebne kulture gluvih. 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x-none" dirty="0" smtClean="0"/>
              <a:t>edno staro istraživanje (STRONG)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POKAZALO JE DA 59% ISPITANIKA IMA INDIFERENTAN ODNOS PREMA GLUVIMA. </a:t>
            </a:r>
            <a:r>
              <a:rPr lang="en-US" dirty="0" smtClean="0"/>
              <a:t>Oni</a:t>
            </a:r>
            <a:r>
              <a:rPr lang="x-none" dirty="0" smtClean="0"/>
              <a:t> koji nisu indiferentni češće su reagovali negativno (26%) nego pozitivno (16%). Mnogo povoljniji odnos pokazali su prema telesnim invalidima i slepima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x-none" dirty="0" smtClean="0"/>
              <a:t>urdopsihologiju interesuje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</a:t>
            </a:r>
            <a:r>
              <a:rPr lang="x-none" dirty="0" smtClean="0"/>
              <a:t>re svega</a:t>
            </a:r>
            <a:r>
              <a:rPr lang="x-none" b="1" dirty="0" smtClean="0"/>
              <a:t> ličnost</a:t>
            </a:r>
            <a:r>
              <a:rPr lang="x-none" dirty="0" smtClean="0"/>
              <a:t> osobe sa oštećenim sluhom </a:t>
            </a:r>
          </a:p>
          <a:p>
            <a:r>
              <a:rPr lang="en-US" dirty="0" smtClean="0"/>
              <a:t>O</a:t>
            </a:r>
            <a:r>
              <a:rPr lang="x-none" dirty="0" smtClean="0"/>
              <a:t>ni vidovi doživljavanja i ponašanja koji su ometeni</a:t>
            </a:r>
            <a:r>
              <a:rPr lang="en-US" dirty="0" smtClean="0"/>
              <a:t> </a:t>
            </a:r>
            <a:r>
              <a:rPr lang="x-none" dirty="0" smtClean="0"/>
              <a:t> i primena psiholoških sredstava intervencije radi njihovog unapređivanja</a:t>
            </a:r>
          </a:p>
          <a:p>
            <a:r>
              <a:rPr lang="en-US" dirty="0" smtClean="0"/>
              <a:t>O</a:t>
            </a:r>
            <a:r>
              <a:rPr lang="x-none" dirty="0" smtClean="0"/>
              <a:t>ni vidovi psihičkog života koji se normalno razvijaju i služe kao potencijal za pozitivnu identifikaciju i pozitivan razvoj i rast ličnosti u celini</a:t>
            </a:r>
          </a:p>
          <a:p>
            <a:endParaRPr lang="x-none" dirty="0" smtClean="0"/>
          </a:p>
          <a:p>
            <a:endParaRPr lang="en-US" dirty="0"/>
          </a:p>
        </p:txBody>
      </p:sp>
      <p:pic>
        <p:nvPicPr>
          <p:cNvPr id="5" name="Content Placeholder 4" descr="wrcm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712448"/>
            <a:ext cx="4038600" cy="4301467"/>
          </a:xfrm>
          <a:prstGeom prst="rect">
            <a:avLst/>
          </a:prstGeom>
          <a:noFill/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x-none" dirty="0" smtClean="0"/>
              <a:t>eksualno zlostavljanje adolescenata sa oštećenim sluhom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Sullivan Vernon Scanlan (1987) i Elder (1993) izveštavaju o mnogo češćem seksualnom zlostavljanju u populaciji omladine sa oštećenim sluhom i to u 50% slučajeva.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CS" dirty="0" smtClean="0">
                <a:solidFill>
                  <a:srgbClr val="00B050"/>
                </a:solidFill>
              </a:rPr>
              <a:t>Zajednica OSOS i njihov kulturni identitet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Okosnicu zajednice gluvih predstavlja znakovni jezik kojim se služe ali takođe i institucije,socijalna struktura, sopstvene organizacije, tehnologija i sistem vrednosti. Poslednjih decenija javlja se i politička struktura zajednice , borba za njihova ljudska prava, insistiranje na dostojanstvu i ponosu vezanom za njihove specifičnosti</a:t>
            </a:r>
          </a:p>
          <a:p>
            <a:r>
              <a:rPr lang="sr-Latn-CS" dirty="0" smtClean="0"/>
              <a:t>Škole i obrazovanje za gluve, razne organizacije i udruženja, pozorišta, sportke organizacije, izdavačka delatnost itd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Pripadnici zajednice gluvih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/>
              <a:t>Smatraju da je termin </a:t>
            </a:r>
            <a:r>
              <a:rPr lang="sr-Latn-CS" b="1" smtClean="0"/>
              <a:t>G</a:t>
            </a:r>
            <a:r>
              <a:rPr lang="sr-Latn-CS" smtClean="0"/>
              <a:t>luvi adekvatan i daju mu pozitivne konotacije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Smatraju da  kultura zajednice gluvih, zasnovana  na njihovom znakovnom jeziku ima svoju tradiciju,običaje, obrazovanje, umetnost (pozorište, slikarstvo, poezija i priče koje se prenose generacijama itd.)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Galodet koledž – Vašington, važan centar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Hindley &amp; Kitson 2001.g.</a:t>
            </a:r>
            <a:br>
              <a:rPr lang="en-US" smtClean="0"/>
            </a:b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Sugerisali da gluva deca jesu pod većim rizikom od mentalnog oboljevanja kada žive u svetu čujućih, od koga potiče loša slika o sebi i poremećaj identiteta, za razliku od pripadanja svetu gluvih i kulturi gluvih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r>
              <a:rPr lang="x-none" dirty="0" smtClean="0">
                <a:solidFill>
                  <a:srgbClr val="00B050"/>
                </a:solidFill>
              </a:rPr>
              <a:t>nformacije o predmetu i ispitu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5" descr="intellig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562" b="19562"/>
          <a:stretch>
            <a:fillRect/>
          </a:stretch>
        </p:blipFill>
        <p:spPr>
          <a:xfrm>
            <a:off x="2819400" y="2667000"/>
            <a:ext cx="33528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FEE696-5E5F-4AAE-80A3-26C8413118A5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DE617-DEF8-458D-992A-2D6D8BA8C57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Статус предмета:</a:t>
            </a:r>
            <a:endParaRPr lang="en-US" smtClean="0"/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ОБАВЕЗАН</a:t>
            </a:r>
          </a:p>
          <a:p>
            <a:pPr eaLnBrk="1" hangingPunct="1"/>
            <a:r>
              <a:rPr lang="sr-Cyrl-CS" dirty="0" smtClean="0"/>
              <a:t>Број ЕСПБ: 7</a:t>
            </a:r>
          </a:p>
          <a:p>
            <a:pPr eaLnBrk="1" hangingPunct="1"/>
            <a:r>
              <a:rPr lang="sr-Cyrl-CS" dirty="0" smtClean="0"/>
              <a:t>Двосеместрални предмет</a:t>
            </a:r>
          </a:p>
          <a:p>
            <a:pPr eaLnBrk="1" hangingPunct="1"/>
            <a:r>
              <a:rPr lang="sr-Cyrl-CS" dirty="0" smtClean="0"/>
              <a:t> Слуша се у трећем и четвртом семестару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441C3D-DC6C-40D3-B1E1-B90872F03A00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8CE28-60A8-4F99-9F1C-D6C1121AC45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Фонд часова :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У  семестру зимском 2+2</a:t>
            </a:r>
          </a:p>
          <a:p>
            <a:pPr eaLnBrk="1" hangingPunct="1"/>
            <a:endParaRPr lang="sr-Cyrl-CS" smtClean="0"/>
          </a:p>
          <a:p>
            <a:pPr eaLnBrk="1" hangingPunct="1"/>
            <a:r>
              <a:rPr lang="sr-Cyrl-CS" smtClean="0"/>
              <a:t>У  семестру летњем 2+</a:t>
            </a:r>
            <a:r>
              <a:rPr lang="en-US" smtClean="0"/>
              <a:t>2</a:t>
            </a:r>
            <a:endParaRPr lang="sr-Cyrl-C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8BDC54-CB1F-43BF-A58F-18CD23D56495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C83CE-61FC-4788-8BFB-57B7C677321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mtClean="0"/>
              <a:t>Рад на овом предмету одвија се кроз: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u="sng" smtClean="0"/>
              <a:t>Предавања</a:t>
            </a:r>
            <a:r>
              <a:rPr lang="sr-Cyrl-CS" smtClean="0"/>
              <a:t>: </a:t>
            </a:r>
            <a:r>
              <a:rPr lang="en-US" smtClean="0"/>
              <a:t>уторак </a:t>
            </a:r>
            <a:r>
              <a:rPr lang="sr-Cyrl-CS" smtClean="0"/>
              <a:t>10.30-12.00 ч. Плава сала</a:t>
            </a:r>
          </a:p>
          <a:p>
            <a:pPr eaLnBrk="1" hangingPunct="1"/>
            <a:r>
              <a:rPr lang="sr-Cyrl-CS" u="sng" smtClean="0"/>
              <a:t>Вежбе :</a:t>
            </a:r>
            <a:r>
              <a:rPr lang="sr-Cyrl-CS" smtClean="0"/>
              <a:t> четвртком  7.30-9.00 ч. Слушаоница бр.20</a:t>
            </a:r>
          </a:p>
          <a:p>
            <a:pPr eaLnBrk="1" hangingPunct="1"/>
            <a:r>
              <a:rPr lang="sr-Cyrl-CS" u="sng" smtClean="0"/>
              <a:t>Консултације :</a:t>
            </a:r>
            <a:r>
              <a:rPr lang="sr-Cyrl-CS" smtClean="0"/>
              <a:t> средом 14.30-16.00ч.</a:t>
            </a:r>
            <a:r>
              <a:rPr lang="sr-Cyrl-CS" u="sng" smtClean="0"/>
              <a:t> </a:t>
            </a:r>
            <a:r>
              <a:rPr lang="sr-Cyrl-CS" smtClean="0"/>
              <a:t>кабинет за логопедију</a:t>
            </a:r>
            <a:endParaRPr lang="en-US" u="sng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FD98E8-FA95-4355-97CB-0C0478DE0627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EAED9-2083-46AF-8731-515101FE89F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dirty="0" smtClean="0">
                <a:solidFill>
                  <a:srgbClr val="00B050"/>
                </a:solidFill>
              </a:rPr>
              <a:t>Литература: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r-Cyrl-CS" sz="2000" b="1" dirty="0" smtClean="0"/>
              <a:t> 1. Радоман Весна СУРДОПСИХОЛОГИЈА,ФАСПЕР 2005.</a:t>
            </a:r>
            <a:r>
              <a:rPr lang="sr-Latn-CS" sz="2000" b="1" dirty="0" smtClean="0"/>
              <a:t> </a:t>
            </a:r>
            <a:endParaRPr lang="sr-Cyrl-CS" sz="20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                     стр. 9-219 </a:t>
            </a:r>
          </a:p>
          <a:p>
            <a:pPr eaLnBrk="1" hangingPunct="1">
              <a:lnSpc>
                <a:spcPct val="80000"/>
              </a:lnSpc>
            </a:pPr>
            <a:r>
              <a:rPr lang="sr-Cyrl-CS" sz="2000" b="1" dirty="0" smtClean="0"/>
              <a:t> 2. Радоман Весна ПСИХОЛОГИЈА ЈЕЗИКА И ЈЕЗИЧКИХ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ПОРЕМЕЋАЈА,  2014  ФАСПЕР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Београд  2003.</a:t>
            </a:r>
            <a:r>
              <a:rPr lang="sr-Latn-CS" sz="2000" b="1" dirty="0" smtClean="0"/>
              <a:t> , стр. 33-1</a:t>
            </a:r>
            <a:r>
              <a:rPr lang="sr-Cyrl-CS" sz="2000" b="1" dirty="0" smtClean="0"/>
              <a:t>30</a:t>
            </a:r>
            <a:r>
              <a:rPr lang="sr-Latn-CS" sz="2000" b="1" dirty="0" smtClean="0"/>
              <a:t>,186-197,201-204</a:t>
            </a:r>
            <a:endParaRPr lang="sr-Cyrl-CS" sz="2000" b="1" dirty="0" smtClean="0"/>
          </a:p>
          <a:p>
            <a:pPr>
              <a:lnSpc>
                <a:spcPct val="80000"/>
              </a:lnSpc>
            </a:pPr>
            <a:r>
              <a:rPr lang="sr-Cyrl-CS" sz="2000" b="1" dirty="0" smtClean="0"/>
              <a:t>  3. Радоман Весна, Психологија вишеструке ометености</a:t>
            </a:r>
          </a:p>
          <a:p>
            <a:pPr>
              <a:lnSpc>
                <a:spcPct val="80000"/>
              </a:lnSpc>
              <a:buNone/>
            </a:pPr>
            <a:r>
              <a:rPr lang="sr-Cyrl-CS" sz="2000" b="1" dirty="0" smtClean="0"/>
              <a:t>             особа са глувоћом/Инклузија,  скрипта</a:t>
            </a:r>
          </a:p>
          <a:p>
            <a:pPr>
              <a:lnSpc>
                <a:spcPct val="80000"/>
              </a:lnSpc>
              <a:buNone/>
            </a:pPr>
            <a:r>
              <a:rPr lang="sr-Cyrl-CS" sz="2000" b="1" u="sng" dirty="0" smtClean="0">
                <a:solidFill>
                  <a:srgbClr val="00B050"/>
                </a:solidFill>
              </a:rPr>
              <a:t>         ------------------------------------------------------------------------------------------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r>
              <a:rPr lang="sr-Cyrl-CS" sz="2000" b="1" dirty="0" smtClean="0"/>
              <a:t>  Брајовић Љ.,Матејић-Ђуричић:    СЛУХ И СЛУШНА ОШТЕЋЕЊА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Радоман В. Брајовић А.З. Брајовић  ,  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 Завод за уџбенике и наставна средства</a:t>
            </a:r>
            <a:r>
              <a:rPr lang="en-US" sz="2000" b="1" dirty="0" smtClean="0"/>
              <a:t>,</a:t>
            </a:r>
            <a:endParaRPr lang="sr-Cyrl-CS" sz="2000" b="1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Бгд</a:t>
            </a:r>
            <a:r>
              <a:rPr lang="en-US" sz="2000" b="1" dirty="0" smtClean="0"/>
              <a:t>.</a:t>
            </a:r>
            <a:r>
              <a:rPr lang="sr-Cyrl-CS" sz="2000" b="1" dirty="0" smtClean="0"/>
              <a:t> 1997., стр. 159-179</a:t>
            </a:r>
          </a:p>
          <a:p>
            <a:pPr eaLnBrk="1" hangingPunct="1">
              <a:lnSpc>
                <a:spcPct val="80000"/>
              </a:lnSpc>
            </a:pPr>
            <a:r>
              <a:rPr lang="sr-Cyrl-CS" sz="2000" b="1" dirty="0" smtClean="0"/>
              <a:t>  Живковић М.    ПСИХОЛОГИЈА ГЛУВЕ И НАГЛУВЕ ДЕЦЕ И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                               ОМЛАДИНЕ , Завод за уџбенике и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b="1" dirty="0" smtClean="0"/>
              <a:t>                                наставна средства Београд, 1996., с</a:t>
            </a:r>
            <a:r>
              <a:rPr lang="sr-Latn-CS" sz="2000" b="1" dirty="0" smtClean="0"/>
              <a:t>тр.</a:t>
            </a:r>
            <a:r>
              <a:rPr lang="sr-Cyrl-CS" sz="2000" b="1" dirty="0" smtClean="0"/>
              <a:t> 261-299</a:t>
            </a:r>
            <a:r>
              <a:rPr lang="en-US" sz="2000" dirty="0" smtClean="0"/>
              <a:t> </a:t>
            </a:r>
            <a:endParaRPr lang="sr-Cyrl-CS" sz="20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sr-Cyrl-CS" sz="2000" dirty="0" smtClean="0"/>
              <a:t>  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BA9C25-8C75-4B93-86F0-709CA198A9FD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C15CB-575D-4663-B07A-BAD760A68981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z="3600" smtClean="0"/>
              <a:t>На сајту факултета можете наћи:</a:t>
            </a:r>
            <a:br>
              <a:rPr lang="sr-Cyrl-CS" sz="3600" smtClean="0"/>
            </a:br>
            <a:endParaRPr lang="en-US" sz="3600" smtClean="0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Списак питања за испит из сурдопсихологије</a:t>
            </a:r>
          </a:p>
          <a:p>
            <a:pPr eaLnBrk="1" hangingPunct="1"/>
            <a:r>
              <a:rPr lang="en-US" smtClean="0"/>
              <a:t>Power point </a:t>
            </a:r>
            <a:r>
              <a:rPr lang="sr-Cyrl-CS" smtClean="0"/>
              <a:t>презентације сегмената наставног градива </a:t>
            </a:r>
            <a:r>
              <a:rPr lang="en-US" smtClean="0"/>
              <a:t> (30)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x-none" dirty="0" smtClean="0">
                <a:solidFill>
                  <a:srgbClr val="00B050"/>
                </a:solidFill>
              </a:rPr>
              <a:t>etodi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x-none" dirty="0" smtClean="0"/>
              <a:t>Metodologija je nauka o putevima i načinima dolaženja do naučno validnih podataka tj. </a:t>
            </a:r>
            <a:r>
              <a:rPr lang="en-US" dirty="0" smtClean="0"/>
              <a:t>d</a:t>
            </a:r>
            <a:r>
              <a:rPr lang="x-none" dirty="0" smtClean="0"/>
              <a:t>o naučnog saznanja</a:t>
            </a:r>
          </a:p>
          <a:p>
            <a:r>
              <a:rPr lang="en-US" dirty="0" smtClean="0"/>
              <a:t>S</a:t>
            </a:r>
            <a:r>
              <a:rPr lang="x-none" dirty="0" smtClean="0"/>
              <a:t>urdopsihologija kao primenjena naučna disciplina koristi sve one metode generalne psihologije i njenih posebnih naučnih disciplina koje su pogodne za istraživanje psihičkog funkcionisanja osoba sa oštećenim </a:t>
            </a:r>
            <a:r>
              <a:rPr lang="x-none" smtClean="0"/>
              <a:t>sluhom(OOS</a:t>
            </a:r>
            <a:r>
              <a:rPr lang="x-none" smtClean="0"/>
              <a:t>)</a:t>
            </a:r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psiholo</a:t>
            </a:r>
            <a:r>
              <a:rPr lang="sr-Latn-CS" dirty="0" smtClean="0"/>
              <a:t>š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intervenciju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6A7474-5FB6-4DE9-BCDD-5957F3BDB003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6D9E1-5830-4C83-B504-AA65429912F4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z="3600" smtClean="0"/>
              <a:t> </a:t>
            </a:r>
            <a:r>
              <a:rPr lang="sr-Latn-CS" sz="3600" smtClean="0"/>
              <a:t>P</a:t>
            </a:r>
            <a:r>
              <a:rPr lang="en-US" sz="3600" smtClean="0"/>
              <a:t>ower point </a:t>
            </a:r>
            <a:r>
              <a:rPr lang="sr-Cyrl-CS" sz="3600" smtClean="0"/>
              <a:t>презентације неких тема са предавања:</a:t>
            </a:r>
            <a:endParaRPr lang="en-US" sz="3600" smtClean="0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Cyrl-CS" smtClean="0"/>
              <a:t>-интелигенција и мишљење ООС</a:t>
            </a:r>
          </a:p>
          <a:p>
            <a:pPr eaLnBrk="1" hangingPunct="1">
              <a:buFontTx/>
              <a:buNone/>
            </a:pPr>
            <a:r>
              <a:rPr lang="sr-Cyrl-CS" smtClean="0"/>
              <a:t>- Емоционално и социјално функционисање личности ООС</a:t>
            </a:r>
          </a:p>
          <a:p>
            <a:pPr eaLnBrk="1" hangingPunct="1">
              <a:buFontTx/>
              <a:buNone/>
            </a:pPr>
            <a:r>
              <a:rPr lang="sr-Cyrl-CS" smtClean="0"/>
              <a:t>- Однос мишљења и језика</a:t>
            </a:r>
          </a:p>
          <a:p>
            <a:pPr eaLnBrk="1" hangingPunct="1">
              <a:buFontTx/>
              <a:buNone/>
            </a:pPr>
            <a:r>
              <a:rPr lang="sr-Cyrl-CS" smtClean="0"/>
              <a:t>- Инклузија(Нова инклузивна стратегија у образовању ученика са посебним потребама)</a:t>
            </a:r>
          </a:p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 правил</a:t>
            </a:r>
            <a:r>
              <a:rPr lang="x-none" dirty="0" smtClean="0"/>
              <a:t>o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Узимањем испитних питања (теста знања) ви сте приступили полагању испита тако да се враћање питања третира као неположен испит 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dirty="0" smtClean="0"/>
              <a:t>   (оцена 5 у испитној пријави)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5E0F6C-E400-45CB-8E36-275E6D794E3A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53491-8BE3-42F4-BF00-FDFDEE2578A7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10CBA-55A3-43CC-938F-8410D7B0A06A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98A2-6005-4976-AB8D-3C76A999153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Cyrl-CS" smtClean="0"/>
              <a:t>Рад и обавазе студената:</a:t>
            </a:r>
            <a:br>
              <a:rPr lang="sr-Cyrl-CS" smtClean="0"/>
            </a:b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Похађање предавања и вежби</a:t>
            </a:r>
          </a:p>
          <a:p>
            <a:pPr eaLnBrk="1" hangingPunct="1"/>
            <a:r>
              <a:rPr lang="sr-Cyrl-CS" dirty="0" smtClean="0"/>
              <a:t>Активност на часу</a:t>
            </a:r>
          </a:p>
          <a:p>
            <a:pPr eaLnBrk="1" hangingPunct="1"/>
            <a:r>
              <a:rPr lang="sr-Cyrl-CS" dirty="0" smtClean="0"/>
              <a:t>Консултације </a:t>
            </a:r>
            <a:endParaRPr lang="en-US" dirty="0" smtClean="0"/>
          </a:p>
          <a:p>
            <a:pPr eaLnBrk="1" hangingPunct="1">
              <a:buNone/>
            </a:pPr>
            <a:endParaRPr lang="sr-Latn-CS" dirty="0" smtClean="0"/>
          </a:p>
          <a:p>
            <a:pPr eaLnBrk="1" hangingPunct="1">
              <a:buFont typeface="Wingdings" pitchFamily="2" charset="2"/>
              <a:buNone/>
            </a:pPr>
            <a:endParaRPr lang="sr-Cyrl-CS" dirty="0" smtClean="0"/>
          </a:p>
          <a:p>
            <a:pPr eaLnBrk="1" hangingPunct="1"/>
            <a:r>
              <a:rPr lang="sr-Cyrl-CS" dirty="0" smtClean="0"/>
              <a:t>Полагање усменог или писменог испита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30D5E2-7799-41BD-8C6B-248BD14F8A4A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8119F-0852-4D1E-B1D2-6F242FA2BF6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Начин полагања</a:t>
            </a:r>
            <a:r>
              <a:rPr lang="sr-Latn-CS" smtClean="0"/>
              <a:t> </a:t>
            </a:r>
            <a:r>
              <a:rPr lang="sr-Cyrl-CS" smtClean="0"/>
              <a:t>усменог испита:</a:t>
            </a:r>
            <a:endParaRPr 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sz="2400" dirty="0" smtClean="0"/>
              <a:t>Три групе питања:</a:t>
            </a:r>
            <a:endParaRPr lang="x-none" sz="2400" dirty="0" smtClean="0"/>
          </a:p>
          <a:p>
            <a:pPr eaLnBrk="1" hangingPunct="1">
              <a:lnSpc>
                <a:spcPct val="80000"/>
              </a:lnSpc>
            </a:pPr>
            <a:endParaRPr lang="sr-Cyrl-C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x-none" sz="2400" dirty="0" smtClean="0"/>
              <a:t>    </a:t>
            </a:r>
            <a:r>
              <a:rPr lang="sr-Cyrl-CS" sz="2400" dirty="0" smtClean="0"/>
              <a:t>1. Когнитивно и комуникативно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Cyrl-CS" sz="2400" dirty="0" smtClean="0"/>
              <a:t>       функционисање ООС</a:t>
            </a:r>
            <a:endParaRPr lang="x-none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r-Cyrl-C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x-none" sz="2400" dirty="0" smtClean="0"/>
              <a:t>    </a:t>
            </a:r>
            <a:r>
              <a:rPr lang="sr-Cyrl-CS" sz="2400" dirty="0" smtClean="0"/>
              <a:t>2.Емоционално и социјално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Cyrl-CS" sz="2400" dirty="0" smtClean="0"/>
              <a:t>      функционисање  и развој личности  ООС</a:t>
            </a:r>
            <a:endParaRPr lang="x-none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r-Cyrl-C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Cyrl-CS" sz="2400" dirty="0" smtClean="0"/>
              <a:t>    3. Предмет сурдопсихологије и психологије особа са ометеношћу,теоријски  модели ометености, методе психодијагностике , психотерапијске методе, психофизика звука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6DE954-8A42-44F4-8308-539B7B1F03FB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9086-342C-4D5A-820A-94AEAE8099B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Писмено полагање испита</a:t>
            </a:r>
            <a:endParaRPr lang="en-US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Тест знања са питањима која имају тип  одговора са вишеструким избором и решавају се заокруживањем одговора </a:t>
            </a:r>
            <a:endParaRPr lang="x-none" dirty="0" smtClean="0"/>
          </a:p>
          <a:p>
            <a:pPr eaLnBrk="1" hangingPunct="1"/>
            <a:r>
              <a:rPr lang="sr-Cyrl-CS" dirty="0" smtClean="0"/>
              <a:t>П</a:t>
            </a:r>
            <a:r>
              <a:rPr lang="x-none" dirty="0" smtClean="0"/>
              <a:t>oред овога има и</a:t>
            </a:r>
            <a:r>
              <a:rPr lang="sr-Cyrl-CS" dirty="0" smtClean="0"/>
              <a:t> неколико питања отвореног типа на која се одговор даје кратко , писменим путем</a:t>
            </a:r>
            <a:endParaRPr lang="en-US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241CEC-DE67-4873-90B3-BBCEB24EE231}" type="datetime1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166EF-546A-4FA7-A337-A0CC703B5A0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dirty="0" smtClean="0"/>
              <a:t>Препоруке за излазак на испит:</a:t>
            </a:r>
            <a:endParaRPr 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x-none" dirty="0" smtClean="0"/>
              <a:t>П</a:t>
            </a:r>
            <a:r>
              <a:rPr lang="sr-Cyrl-CS" dirty="0" smtClean="0"/>
              <a:t>охађање наставе у току школске године и активност на часу</a:t>
            </a:r>
          </a:p>
          <a:p>
            <a:pPr eaLnBrk="1" hangingPunct="1">
              <a:buNone/>
            </a:pPr>
            <a:endParaRPr lang="sr-Cyrl-CS" dirty="0" smtClean="0"/>
          </a:p>
          <a:p>
            <a:pPr eaLnBrk="1" hangingPunct="1"/>
            <a:r>
              <a:rPr lang="sr-Cyrl-CS" b="1" dirty="0" smtClean="0"/>
              <a:t>Препорука</a:t>
            </a:r>
            <a:r>
              <a:rPr lang="sr-Cyrl-CS" dirty="0" smtClean="0"/>
              <a:t> </a:t>
            </a:r>
            <a:r>
              <a:rPr lang="x-none" dirty="0" smtClean="0"/>
              <a:t>: </a:t>
            </a:r>
            <a:r>
              <a:rPr lang="sr-Cyrl-CS" dirty="0" smtClean="0"/>
              <a:t>претходно положени испити из</a:t>
            </a:r>
          </a:p>
          <a:p>
            <a:pPr eaLnBrk="1" hangingPunct="1">
              <a:buFont typeface="Wingdings" pitchFamily="2" charset="2"/>
              <a:buNone/>
            </a:pPr>
            <a:r>
              <a:rPr lang="sr-Cyrl-CS" dirty="0" smtClean="0"/>
              <a:t>1.Опште психологије, 2. Развојне психологије и 3.Педагошке психологије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x-none" dirty="0" smtClean="0"/>
              <a:t>ri značenja reči metod u surdopsihologiji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dirty="0" smtClean="0"/>
              <a:t>  1. Metod kao opšti način organizovanja </a:t>
            </a:r>
            <a:r>
              <a:rPr lang="en-US" dirty="0" smtClean="0"/>
              <a:t> </a:t>
            </a:r>
            <a:r>
              <a:rPr lang="x-none" dirty="0" smtClean="0"/>
              <a:t>naučnog istraživanja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x-none" dirty="0" smtClean="0"/>
              <a:t>eksperiment)</a:t>
            </a:r>
          </a:p>
          <a:p>
            <a:pPr>
              <a:buNone/>
            </a:pPr>
            <a:r>
              <a:rPr lang="x-none" dirty="0" smtClean="0"/>
              <a:t>  2. Metod kao psihodijagnostička tehnika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x-none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x-none" dirty="0" smtClean="0"/>
              <a:t>psihološki test)</a:t>
            </a:r>
          </a:p>
          <a:p>
            <a:pPr>
              <a:buNone/>
            </a:pPr>
            <a:r>
              <a:rPr lang="x-none" dirty="0" smtClean="0"/>
              <a:t>  3. Metod </a:t>
            </a:r>
            <a:r>
              <a:rPr lang="x-none" smtClean="0"/>
              <a:t>kao </a:t>
            </a:r>
            <a:r>
              <a:rPr lang="x-none" smtClean="0"/>
              <a:t> </a:t>
            </a:r>
            <a:r>
              <a:rPr lang="x-none" dirty="0" smtClean="0"/>
              <a:t>intervenciono sredstvo u re (habilitaciji) ,edukaciji i unapredjenju mentalnog zdravlja OOS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x-none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x-none" dirty="0" smtClean="0"/>
              <a:t>bihejvioralna terpija)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x-none" dirty="0" smtClean="0"/>
              <a:t>etod kao opšti način organizovanja naučnog istraživanja</a:t>
            </a:r>
            <a:endParaRPr lang="en-US" dirty="0"/>
          </a:p>
        </p:txBody>
      </p:sp>
      <p:pic>
        <p:nvPicPr>
          <p:cNvPr id="4" name="Picture 8" descr="MCj041276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133" y="2140005"/>
            <a:ext cx="3764733" cy="344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dirty="0" smtClean="0"/>
          </a:p>
          <a:p>
            <a:r>
              <a:rPr lang="en-US" dirty="0" smtClean="0"/>
              <a:t>E</a:t>
            </a:r>
            <a:r>
              <a:rPr lang="x-none" dirty="0" smtClean="0"/>
              <a:t>ksperiment</a:t>
            </a:r>
            <a:r>
              <a:rPr lang="en-US" dirty="0" smtClean="0"/>
              <a:t> (</a:t>
            </a:r>
            <a:r>
              <a:rPr lang="en-US" dirty="0" err="1" smtClean="0"/>
              <a:t>prirodni</a:t>
            </a:r>
            <a:r>
              <a:rPr lang="en-US" dirty="0" smtClean="0"/>
              <a:t> </a:t>
            </a:r>
            <a:r>
              <a:rPr lang="en-US" dirty="0" err="1" smtClean="0"/>
              <a:t>eksperiment</a:t>
            </a:r>
            <a:r>
              <a:rPr lang="en-US" dirty="0" smtClean="0"/>
              <a:t>)</a:t>
            </a: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r>
              <a:rPr lang="en-US" dirty="0" smtClean="0"/>
              <a:t>S</a:t>
            </a:r>
            <a:r>
              <a:rPr lang="x-none" dirty="0" smtClean="0"/>
              <a:t>istematsko neeksperimentalno istraživanje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Neverbalni testovi pogodni</a:t>
            </a:r>
            <a:r>
              <a:rPr lang="en-US" dirty="0" smtClean="0"/>
              <a:t> </a:t>
            </a:r>
            <a:r>
              <a:rPr lang="x-none" dirty="0" smtClean="0"/>
              <a:t>za ispitivanje osoba oštećenog sluha (OOS)</a:t>
            </a:r>
            <a:endParaRPr lang="en-US" dirty="0"/>
          </a:p>
        </p:txBody>
      </p:sp>
      <p:pic>
        <p:nvPicPr>
          <p:cNvPr id="4" name="Picture 4" descr="MPj0430890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665" y="2433392"/>
            <a:ext cx="3898669" cy="2859578"/>
          </a:xfrm>
          <a:prstGeom prst="rect">
            <a:avLst/>
          </a:prstGeom>
          <a:noFill/>
          <a:effectLst>
            <a:outerShdw dist="107763" dir="2700000" algn="ctr" rotWithShape="0">
              <a:srgbClr val="666699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</a:t>
            </a:r>
            <a:r>
              <a:rPr lang="x-none" dirty="0" smtClean="0">
                <a:solidFill>
                  <a:srgbClr val="00B050"/>
                </a:solidFill>
              </a:rPr>
              <a:t>erminologija definicije teorijski koncepti ometenosti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</a:t>
            </a:r>
            <a:r>
              <a:rPr lang="x-none" dirty="0" smtClean="0"/>
              <a:t>ežorativni i stigmatizirajući termini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x-none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x-none" dirty="0" smtClean="0"/>
              <a:t>defekt) zamenjuju se neutralnijom terminologijom (ometenost)</a:t>
            </a:r>
            <a:endParaRPr lang="en-US" dirty="0" smtClean="0"/>
          </a:p>
          <a:p>
            <a:r>
              <a:rPr lang="en-US" dirty="0" err="1" smtClean="0"/>
              <a:t>Ometenost</a:t>
            </a:r>
            <a:r>
              <a:rPr lang="sr-Latn-CS" dirty="0" smtClean="0"/>
              <a:t> (disability) je gubitak ili ograničenje aktivnosti za učestvovanje u društvu na istom nivou sa drugima zbog socijalnih ili prirodnih prepreka </a:t>
            </a:r>
            <a:r>
              <a:rPr lang="en-US" dirty="0" smtClean="0"/>
              <a:t> (SZO)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 </a:t>
            </a:r>
            <a:endParaRPr lang="x-none" dirty="0" smtClean="0"/>
          </a:p>
          <a:p>
            <a:r>
              <a:rPr lang="en-US" dirty="0" smtClean="0"/>
              <a:t>M</a:t>
            </a:r>
            <a:r>
              <a:rPr lang="x-none" dirty="0" smtClean="0"/>
              <a:t>edicinski, psihološki i socijalni </a:t>
            </a:r>
            <a:r>
              <a:rPr lang="x-none" smtClean="0"/>
              <a:t>model </a:t>
            </a:r>
            <a:r>
              <a:rPr lang="x-none" smtClean="0"/>
              <a:t>ometenosti</a:t>
            </a:r>
            <a:r>
              <a:rPr lang="sr-Latn-CS" dirty="0" smtClean="0"/>
              <a:t>, inkluzija, integracija</a:t>
            </a:r>
            <a:endParaRPr lang="x-none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2059</Words>
  <Application>Microsoft Office PowerPoint</Application>
  <PresentationFormat>On-screen Show (4:3)</PresentationFormat>
  <Paragraphs>261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PREGLED GRADIVA IZ SURDOPSIHOLOGIJE</vt:lpstr>
      <vt:lpstr>Предмет изучавања сурдопсихологије</vt:lpstr>
      <vt:lpstr>Određenje predmeta izučavanja surdopsihologije</vt:lpstr>
      <vt:lpstr>Surdopsihologiju interesuje</vt:lpstr>
      <vt:lpstr>Metodi </vt:lpstr>
      <vt:lpstr>Tri značenja reči metod u surdopsihologiji</vt:lpstr>
      <vt:lpstr>Metod kao opšti način organizovanja naučnog istraživanja</vt:lpstr>
      <vt:lpstr>Neverbalni testovi pogodni za ispitivanje osoba oštećenog sluha (OOS)</vt:lpstr>
      <vt:lpstr>Terminologija definicije teorijski koncepti ometenosti</vt:lpstr>
      <vt:lpstr>Psihološki značaj slušanja</vt:lpstr>
      <vt:lpstr>Rani razvoj</vt:lpstr>
      <vt:lpstr>Što ranije otkrivanje slušnog oštećenja –veća mogućnost pojačane stimulacije  </vt:lpstr>
      <vt:lpstr>Telesni kontakt </vt:lpstr>
      <vt:lpstr>PSIHOLOGIJA ČESTO IZUČAVA NORMALNO FUNKCIONISANJE KAO PREDUSLOV RAZUMEVANJA PSIHOPATOLOGIJE</vt:lpstr>
      <vt:lpstr>Psihologija jezika</vt:lpstr>
      <vt:lpstr>Odnos jezika i mišljenja -subklasifikacija</vt:lpstr>
      <vt:lpstr>Govor,jezik, komunikacija OOS</vt:lpstr>
      <vt:lpstr>Kognitivno funkcionisanje OOS</vt:lpstr>
      <vt:lpstr>Saznani razvoj i funkcionisanje deteta OS</vt:lpstr>
      <vt:lpstr>Emocionalno i socijalno funkcionisanje ličnosti OSOS</vt:lpstr>
      <vt:lpstr>Neprilagođenost  ličnosti i mentalno zdravlje OOS</vt:lpstr>
      <vt:lpstr>Neprilagodjenost ličnosti</vt:lpstr>
      <vt:lpstr>Određene reakcije prilagođavanja na nepovoljne okolnosti su specifične i karakteristične za veliki broj  osoba oštećenog sluha</vt:lpstr>
      <vt:lpstr>Psihopatološki trendovi:</vt:lpstr>
      <vt:lpstr>Najčešći oblici poremećaja ponašanja koja nastavnici gluvih navode:</vt:lpstr>
      <vt:lpstr>Barijere sa kojima se suočava OOS</vt:lpstr>
      <vt:lpstr>Psihoterapijske metode pogodne za rad sa OSOS</vt:lpstr>
      <vt:lpstr>Psihoterapija </vt:lpstr>
      <vt:lpstr>Psihoterapijski oblici rada sa OOS </vt:lpstr>
      <vt:lpstr>Oblici psihoterapijskog rada pogodni za decu oštećenog sluha</vt:lpstr>
      <vt:lpstr>Socijalizacija i socijalni razvoj deteta sa oštećenim sluhom</vt:lpstr>
      <vt:lpstr>Psihologija višestruko ometene gluve i nagluve dece </vt:lpstr>
      <vt:lpstr>Životni ciklus u razvoju ličnosti OOS</vt:lpstr>
      <vt:lpstr> Faktori koji utiču na razvoj ličnosti OSOS: </vt:lpstr>
      <vt:lpstr>Утицај породице на емоционалну прилагођеност глувог детета (Радоман)</vt:lpstr>
      <vt:lpstr>Stereotipi, negativni stavovi i ponašanja prema OSOS</vt:lpstr>
      <vt:lpstr>Tomas Sas(antipsihijatrijski pokret):</vt:lpstr>
      <vt:lpstr>Audizam </vt:lpstr>
      <vt:lpstr>Jedno staro istraživanje (STRONG)</vt:lpstr>
      <vt:lpstr>Seksualno zlostavljanje adolescenata sa oštećenim sluhom</vt:lpstr>
      <vt:lpstr> Zajednica OSOS i njihov kulturni identitet</vt:lpstr>
      <vt:lpstr>Pripadnici zajednice gluvih</vt:lpstr>
      <vt:lpstr> Hindley &amp; Kitson 2001.g. </vt:lpstr>
      <vt:lpstr>Informacije o predmetu i ispitu</vt:lpstr>
      <vt:lpstr>Статус предмета:</vt:lpstr>
      <vt:lpstr>Фонд часова :</vt:lpstr>
      <vt:lpstr>Рад на овом предмету одвија се кроз:</vt:lpstr>
      <vt:lpstr>Литература:</vt:lpstr>
      <vt:lpstr>На сајту факултета можете наћи: </vt:lpstr>
      <vt:lpstr> Power point презентације неких тема са предавања:</vt:lpstr>
      <vt:lpstr> правилo</vt:lpstr>
      <vt:lpstr>Рад и обавазе студената: </vt:lpstr>
      <vt:lpstr>Начин полагања усменог испита:</vt:lpstr>
      <vt:lpstr>Писмено полагање испита</vt:lpstr>
      <vt:lpstr>Препоруке за излазак на испит: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gradiva iz surdopsihologije</dc:title>
  <dc:creator>Fasper</dc:creator>
  <cp:lastModifiedBy>Djordje</cp:lastModifiedBy>
  <cp:revision>105</cp:revision>
  <dcterms:created xsi:type="dcterms:W3CDTF">2011-10-12T19:03:36Z</dcterms:created>
  <dcterms:modified xsi:type="dcterms:W3CDTF">2015-10-20T08:08:05Z</dcterms:modified>
</cp:coreProperties>
</file>